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4" r:id="rId1"/>
  </p:sldMasterIdLst>
  <p:sldIdLst>
    <p:sldId id="256" r:id="rId2"/>
    <p:sldId id="285" r:id="rId3"/>
    <p:sldId id="284" r:id="rId4"/>
    <p:sldId id="297" r:id="rId5"/>
    <p:sldId id="296" r:id="rId6"/>
    <p:sldId id="287" r:id="rId7"/>
    <p:sldId id="286" r:id="rId8"/>
    <p:sldId id="288" r:id="rId9"/>
    <p:sldId id="289" r:id="rId10"/>
    <p:sldId id="298" r:id="rId11"/>
    <p:sldId id="275" r:id="rId12"/>
    <p:sldId id="290" r:id="rId13"/>
    <p:sldId id="276" r:id="rId14"/>
    <p:sldId id="291" r:id="rId15"/>
    <p:sldId id="277" r:id="rId16"/>
    <p:sldId id="292" r:id="rId17"/>
    <p:sldId id="278" r:id="rId18"/>
    <p:sldId id="293" r:id="rId19"/>
    <p:sldId id="279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81891"/>
  </p:normalViewPr>
  <p:slideViewPr>
    <p:cSldViewPr snapToGrid="0">
      <p:cViewPr varScale="1">
        <p:scale>
          <a:sx n="106" d="100"/>
          <a:sy n="106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90364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78776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23728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15117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AM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423459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07617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8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58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15459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85412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7330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AM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47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12E462-E3AB-27DF-0FCE-7AD6F0CC3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/>
              <a:t>Հ</a:t>
            </a:r>
            <a:r>
              <a:rPr lang="en-AM" dirty="0"/>
              <a:t>ա</a:t>
            </a:r>
            <a:r>
              <a:rPr lang="hy-AM" dirty="0"/>
              <a:t>ղորդակցման հմտություններ </a:t>
            </a:r>
            <a:endParaRPr lang="en-AM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479B192-475D-974D-E936-E889F7118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468031"/>
            <a:ext cx="7891272" cy="1069848"/>
          </a:xfrm>
        </p:spPr>
        <p:txBody>
          <a:bodyPr>
            <a:normAutofit/>
          </a:bodyPr>
          <a:lstStyle/>
          <a:p>
            <a:r>
              <a:rPr lang="hy-AM" sz="2400" dirty="0"/>
              <a:t>Դաս 3</a:t>
            </a:r>
            <a:r>
              <a:rPr lang="en-US" sz="2400" dirty="0"/>
              <a:t>-</a:t>
            </a:r>
            <a:r>
              <a:rPr lang="hy-AM" sz="2400" dirty="0"/>
              <a:t>րդ</a:t>
            </a:r>
          </a:p>
          <a:p>
            <a:r>
              <a:rPr lang="hy-AM" sz="2400" dirty="0"/>
              <a:t>Գրավոր հաղորդակցում</a:t>
            </a:r>
            <a:r>
              <a:rPr lang="en-US" sz="2400" dirty="0"/>
              <a:t> (</a:t>
            </a:r>
            <a:r>
              <a:rPr lang="en-US" sz="2400" dirty="0" err="1"/>
              <a:t>շ</a:t>
            </a:r>
            <a:r>
              <a:rPr lang="hy-AM" sz="2400"/>
              <a:t>արունակություն</a:t>
            </a:r>
            <a:r>
              <a:rPr lang="en-US" sz="2400"/>
              <a:t>)</a:t>
            </a:r>
            <a:endParaRPr lang="en-AM" sz="2400" dirty="0"/>
          </a:p>
          <a:p>
            <a:endParaRPr lang="en-AM" sz="2400" dirty="0"/>
          </a:p>
        </p:txBody>
      </p:sp>
    </p:spTree>
    <p:extLst>
      <p:ext uri="{BB962C8B-B14F-4D97-AF65-F5344CB8AC3E}">
        <p14:creationId xmlns:p14="http://schemas.microsoft.com/office/powerpoint/2010/main" val="94450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dirty="0"/>
              <a:t>Գտիր սխալը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345572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E41E62-5F5F-E871-BECD-67B80919508E}"/>
              </a:ext>
            </a:extLst>
          </p:cNvPr>
          <p:cNvSpPr/>
          <p:nvPr/>
        </p:nvSpPr>
        <p:spPr>
          <a:xfrm>
            <a:off x="516367" y="1688951"/>
            <a:ext cx="989704" cy="5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B654D-CAE9-102F-E0B9-60F469C5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631190"/>
            <a:ext cx="8836510" cy="5316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1A558-4098-A3A0-4D90-D754A2EED4E0}"/>
              </a:ext>
            </a:extLst>
          </p:cNvPr>
          <p:cNvSpPr txBox="1"/>
          <p:nvPr/>
        </p:nvSpPr>
        <p:spPr>
          <a:xfrm>
            <a:off x="516367" y="1754410"/>
            <a:ext cx="816505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y-AM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Ընկեր Մարտիրոսյան, էս շաբաթվա մեջ չեմ լինելու։ Քանի որ տնօրենը ասել էր, որ հիվանդ պետք չի դպրոց գալ, որ հանկարծ ուրիշներին չվարակեմ, ես չեմ գա։ Որ խնդրեմ փոխված դասացուցակը կասեք?</a:t>
            </a:r>
            <a:r>
              <a:rPr lang="en-AM" sz="1600" dirty="0">
                <a:effectLst/>
              </a:rPr>
              <a:t> </a:t>
            </a:r>
            <a:endParaRPr lang="en-AM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DB67C-F2B2-9DC4-EA3D-21C4BECF5225}"/>
              </a:ext>
            </a:extLst>
          </p:cNvPr>
          <p:cNvSpPr txBox="1"/>
          <p:nvPr/>
        </p:nvSpPr>
        <p:spPr>
          <a:xfrm>
            <a:off x="623944" y="925155"/>
            <a:ext cx="2211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600" dirty="0"/>
              <a:t>m</a:t>
            </a:r>
            <a:r>
              <a:rPr lang="en-US" sz="1600" dirty="0"/>
              <a:t>artirosyanl@dproc.am</a:t>
            </a:r>
            <a:endParaRPr lang="en-AM" sz="1600" dirty="0"/>
          </a:p>
        </p:txBody>
      </p:sp>
      <p:pic>
        <p:nvPicPr>
          <p:cNvPr id="1026" name="Picture 2" descr="Error Wrong Mark Icon Animation">
            <a:extLst>
              <a:ext uri="{FF2B5EF4-FFF2-40B4-BE49-F238E27FC236}">
                <a16:creationId xmlns:a16="http://schemas.microsoft.com/office/drawing/2014/main" id="{4472A5E9-F9BA-FB18-1C18-0467E015B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r="24672"/>
          <a:stretch/>
        </p:blipFill>
        <p:spPr bwMode="auto">
          <a:xfrm>
            <a:off x="9377979" y="0"/>
            <a:ext cx="2463501" cy="28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3A242E7A-6473-0ABB-D7EC-05519D6381A1}"/>
              </a:ext>
            </a:extLst>
          </p:cNvPr>
          <p:cNvSpPr/>
          <p:nvPr/>
        </p:nvSpPr>
        <p:spPr>
          <a:xfrm>
            <a:off x="8282609" y="3415099"/>
            <a:ext cx="3909391" cy="3442901"/>
          </a:xfrm>
          <a:prstGeom prst="wedgeRectCallout">
            <a:avLst>
              <a:gd name="adj1" fmla="val -75750"/>
              <a:gd name="adj2" fmla="val -567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hy-AM" sz="1600" dirty="0"/>
              <a:t>Նամակի վերնագիրը բացակայում է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Ողջույնի բացակայություն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Դիմելաձևի սխալ օգտագործում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Ավելորդ բովանդակություն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Առօրյա խոսակցական լեզվի օգտագործում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Լատինատառ նշանի օգտագործում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Ավարտի, հրաժեշտի բացակայություն</a:t>
            </a:r>
          </a:p>
          <a:p>
            <a:pPr marL="342900" indent="-342900">
              <a:buFont typeface="+mj-lt"/>
              <a:buAutoNum type="arabicPeriod"/>
            </a:pPr>
            <a:endParaRPr lang="en-AM" sz="1600" dirty="0"/>
          </a:p>
        </p:txBody>
      </p:sp>
    </p:spTree>
    <p:extLst>
      <p:ext uri="{BB962C8B-B14F-4D97-AF65-F5344CB8AC3E}">
        <p14:creationId xmlns:p14="http://schemas.microsoft.com/office/powerpoint/2010/main" val="18393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E41E62-5F5F-E871-BECD-67B80919508E}"/>
              </a:ext>
            </a:extLst>
          </p:cNvPr>
          <p:cNvSpPr/>
          <p:nvPr/>
        </p:nvSpPr>
        <p:spPr>
          <a:xfrm>
            <a:off x="516367" y="1688951"/>
            <a:ext cx="989704" cy="5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B654D-CAE9-102F-E0B9-60F469C5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631190"/>
            <a:ext cx="8836510" cy="5316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1A558-4098-A3A0-4D90-D754A2EED4E0}"/>
              </a:ext>
            </a:extLst>
          </p:cNvPr>
          <p:cNvSpPr txBox="1"/>
          <p:nvPr/>
        </p:nvSpPr>
        <p:spPr>
          <a:xfrm>
            <a:off x="516367" y="1754410"/>
            <a:ext cx="8165054" cy="26653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Հարգելի Ընկեր Մարտիրոսյան, </a:t>
            </a:r>
          </a:p>
          <a:p>
            <a:endParaRPr lang="hy-AM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y-AM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0/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Բ</a:t>
            </a:r>
            <a:r>
              <a:rPr lang="hy-AM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հոսքից Հովհաննիսյան Արմինեն է գրում։ </a:t>
            </a:r>
          </a:p>
          <a:p>
            <a:pPr>
              <a:lnSpc>
                <a:spcPct val="115000"/>
              </a:lnSpc>
            </a:pPr>
            <a:r>
              <a:rPr lang="hy-AM" sz="1600" dirty="0">
                <a:cs typeface="Times New Roman" panose="02020603050405020304" pitchFamily="18" charset="0"/>
              </a:rPr>
              <a:t>Հիվանդության պատճառով չեմ կարողանա հաճախել դպրոց այս շաբաթվա ընթացքում։ </a:t>
            </a:r>
            <a:endParaRPr lang="en-AM" sz="1600" dirty="0"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y-AM" sz="1600" dirty="0">
                <a:cs typeface="Times New Roman" panose="02020603050405020304" pitchFamily="18" charset="0"/>
              </a:rPr>
              <a:t>Խնդրում եմ, հնարավորության դեպքում, ուղարկել ինձ փոփոխված դասացուցակը։</a:t>
            </a:r>
            <a:endParaRPr lang="en-AM" sz="1600" dirty="0">
              <a:cs typeface="Times New Roman" panose="02020603050405020304" pitchFamily="18" charset="0"/>
            </a:endParaRPr>
          </a:p>
          <a:p>
            <a:r>
              <a:rPr lang="hy-AM" sz="1600" dirty="0">
                <a:cs typeface="Times New Roman" panose="02020603050405020304" pitchFamily="18" charset="0"/>
              </a:rPr>
              <a:t>Կանխավ շնորհակալ եմ։</a:t>
            </a:r>
          </a:p>
          <a:p>
            <a:endParaRPr lang="hy-AM" sz="1600" dirty="0">
              <a:cs typeface="Times New Roman" panose="02020603050405020304" pitchFamily="18" charset="0"/>
            </a:endParaRPr>
          </a:p>
          <a:p>
            <a:r>
              <a:rPr lang="hy-AM" sz="1600" dirty="0">
                <a:cs typeface="Times New Roman" panose="02020603050405020304" pitchFamily="18" charset="0"/>
              </a:rPr>
              <a:t>Հարգանքով՝ </a:t>
            </a:r>
          </a:p>
          <a:p>
            <a:r>
              <a:rPr lang="hy-AM" sz="1600" dirty="0"/>
              <a:t>Արմինե</a:t>
            </a:r>
            <a:endParaRPr lang="en-AM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DB67C-F2B2-9DC4-EA3D-21C4BECF5225}"/>
              </a:ext>
            </a:extLst>
          </p:cNvPr>
          <p:cNvSpPr txBox="1"/>
          <p:nvPr/>
        </p:nvSpPr>
        <p:spPr>
          <a:xfrm>
            <a:off x="623944" y="925155"/>
            <a:ext cx="2211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600" dirty="0"/>
              <a:t>m</a:t>
            </a:r>
            <a:r>
              <a:rPr lang="en-US" sz="1600" dirty="0"/>
              <a:t>artirosyanl@dproc.am</a:t>
            </a:r>
            <a:endParaRPr lang="en-AM" sz="1600" dirty="0"/>
          </a:p>
        </p:txBody>
      </p:sp>
      <p:pic>
        <p:nvPicPr>
          <p:cNvPr id="7170" name="Picture 2" descr="32,700+ Green Check Mark Stock Photos, Pictures &amp; Royalty-Free Images -  iStock | Green check mark transparent, Green check mark icon, Green check  mark vector">
            <a:extLst>
              <a:ext uri="{FF2B5EF4-FFF2-40B4-BE49-F238E27FC236}">
                <a16:creationId xmlns:a16="http://schemas.microsoft.com/office/drawing/2014/main" id="{094F9047-990B-682E-4959-F676878DA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30" y="1952513"/>
            <a:ext cx="2660613" cy="2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DA727A-AE3B-7F8C-6C40-589896282BC5}"/>
              </a:ext>
            </a:extLst>
          </p:cNvPr>
          <p:cNvSpPr txBox="1"/>
          <p:nvPr/>
        </p:nvSpPr>
        <p:spPr>
          <a:xfrm>
            <a:off x="892884" y="1213850"/>
            <a:ext cx="2844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600" dirty="0"/>
              <a:t>Խնդրանք; նոր դասացուցակ</a:t>
            </a:r>
            <a:endParaRPr lang="en-AM" sz="1600" dirty="0"/>
          </a:p>
        </p:txBody>
      </p:sp>
    </p:spTree>
    <p:extLst>
      <p:ext uri="{BB962C8B-B14F-4D97-AF65-F5344CB8AC3E}">
        <p14:creationId xmlns:p14="http://schemas.microsoft.com/office/powerpoint/2010/main" val="329031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E41E62-5F5F-E871-BECD-67B80919508E}"/>
              </a:ext>
            </a:extLst>
          </p:cNvPr>
          <p:cNvSpPr/>
          <p:nvPr/>
        </p:nvSpPr>
        <p:spPr>
          <a:xfrm>
            <a:off x="516367" y="1688951"/>
            <a:ext cx="989704" cy="5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B654D-CAE9-102F-E0B9-60F469C5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631190"/>
            <a:ext cx="8836510" cy="5316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1A558-4098-A3A0-4D90-D754A2EED4E0}"/>
              </a:ext>
            </a:extLst>
          </p:cNvPr>
          <p:cNvSpPr txBox="1"/>
          <p:nvPr/>
        </p:nvSpPr>
        <p:spPr>
          <a:xfrm>
            <a:off x="516367" y="1754410"/>
            <a:ext cx="8165054" cy="26037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y-AM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Բարև ձեզ, պրն. Պողոսյան!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AM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y-AM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Ստացա նախագծի գնահատականս, ճիշտն ասած ավելի ցածր էր, քան ես սպասում էի։ Ես լիքը գործ եմ արել նախագիծը պատրաստելուց, ինձ թվում է էսպիսի գնահատումը արդար չէ։</a:t>
            </a:r>
          </a:p>
          <a:p>
            <a:pPr>
              <a:lnSpc>
                <a:spcPct val="115000"/>
              </a:lnSpc>
            </a:pPr>
            <a:r>
              <a:rPr lang="hy-AM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Ինձ անհրաժեշտ է առնվազն 19 միավոր հաջորդ կիսամյակում կրթաթոշակ ստանալու համար։ Կարո՞ղ եք ուղղել գնահատականս, որքան հնարավոր է արագ, խնդրում եմ։ </a:t>
            </a:r>
            <a:endParaRPr lang="en-AM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y-AM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Շնորհակալ եմ</a:t>
            </a:r>
            <a:endParaRPr lang="en-AM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Շուշան</a:t>
            </a:r>
            <a:r>
              <a:rPr lang="en-AM" sz="1600" dirty="0">
                <a:effectLst/>
              </a:rPr>
              <a:t> </a:t>
            </a:r>
            <a:endParaRPr lang="en-AM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DB67C-F2B2-9DC4-EA3D-21C4BECF5225}"/>
              </a:ext>
            </a:extLst>
          </p:cNvPr>
          <p:cNvSpPr txBox="1"/>
          <p:nvPr/>
        </p:nvSpPr>
        <p:spPr>
          <a:xfrm>
            <a:off x="677732" y="910782"/>
            <a:ext cx="2544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poghosyan@hamalsaran.am</a:t>
            </a:r>
            <a:endParaRPr lang="en-AM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D8052-95C0-0407-CB33-3E58CD3BFFF8}"/>
              </a:ext>
            </a:extLst>
          </p:cNvPr>
          <p:cNvSpPr txBox="1"/>
          <p:nvPr/>
        </p:nvSpPr>
        <p:spPr>
          <a:xfrm>
            <a:off x="850731" y="1218782"/>
            <a:ext cx="1181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M" sz="1600" dirty="0"/>
              <a:t>Gnahatakan</a:t>
            </a:r>
          </a:p>
        </p:txBody>
      </p:sp>
      <p:pic>
        <p:nvPicPr>
          <p:cNvPr id="4" name="Picture 2" descr="Error Wrong Mark Icon Animation">
            <a:extLst>
              <a:ext uri="{FF2B5EF4-FFF2-40B4-BE49-F238E27FC236}">
                <a16:creationId xmlns:a16="http://schemas.microsoft.com/office/drawing/2014/main" id="{5620403F-C492-B30F-8BB4-BE1B9BC2D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r="24672"/>
          <a:stretch/>
        </p:blipFill>
        <p:spPr bwMode="auto">
          <a:xfrm>
            <a:off x="9514242" y="134637"/>
            <a:ext cx="2463501" cy="28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9C65E767-3432-A1D5-A644-12C95F40C770}"/>
              </a:ext>
            </a:extLst>
          </p:cNvPr>
          <p:cNvSpPr/>
          <p:nvPr/>
        </p:nvSpPr>
        <p:spPr>
          <a:xfrm>
            <a:off x="8322365" y="3415099"/>
            <a:ext cx="3896607" cy="3442901"/>
          </a:xfrm>
          <a:prstGeom prst="wedgeRectCallout">
            <a:avLst>
              <a:gd name="adj1" fmla="val -41724"/>
              <a:gd name="adj2" fmla="val -898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hy-AM" sz="1600" dirty="0"/>
              <a:t>Նամակի վերնագիրը լատինատառ է, կիսատ 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Ողջույնի մեջ լատինատառ նշանի օգտագործում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Բովամդակությունը չի համատասխանում 5</a:t>
            </a:r>
            <a:r>
              <a:rPr lang="en-US" sz="1600" dirty="0"/>
              <a:t> </a:t>
            </a:r>
            <a:r>
              <a:rPr lang="en-US" sz="1600" dirty="0" err="1"/>
              <a:t>կ</a:t>
            </a:r>
            <a:r>
              <a:rPr lang="hy-AM" sz="1600" dirty="0"/>
              <a:t>ետերին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Օգտագործվում է մեղադրող և պահանջող հնչերանգ</a:t>
            </a:r>
          </a:p>
          <a:p>
            <a:pPr marL="342900" indent="-342900">
              <a:buFont typeface="+mj-lt"/>
              <a:buAutoNum type="arabicPeriod"/>
            </a:pPr>
            <a:endParaRPr lang="en-AM" sz="1600" dirty="0"/>
          </a:p>
        </p:txBody>
      </p:sp>
    </p:spTree>
    <p:extLst>
      <p:ext uri="{BB962C8B-B14F-4D97-AF65-F5344CB8AC3E}">
        <p14:creationId xmlns:p14="http://schemas.microsoft.com/office/powerpoint/2010/main" val="16169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E41E62-5F5F-E871-BECD-67B80919508E}"/>
              </a:ext>
            </a:extLst>
          </p:cNvPr>
          <p:cNvSpPr/>
          <p:nvPr/>
        </p:nvSpPr>
        <p:spPr>
          <a:xfrm>
            <a:off x="516367" y="1688951"/>
            <a:ext cx="989704" cy="5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B654D-CAE9-102F-E0B9-60F469C5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631190"/>
            <a:ext cx="8836510" cy="5316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1A558-4098-A3A0-4D90-D754A2EED4E0}"/>
              </a:ext>
            </a:extLst>
          </p:cNvPr>
          <p:cNvSpPr txBox="1"/>
          <p:nvPr/>
        </p:nvSpPr>
        <p:spPr>
          <a:xfrm>
            <a:off x="516367" y="1688951"/>
            <a:ext cx="8165054" cy="324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y-AM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Հ</a:t>
            </a:r>
            <a:r>
              <a:rPr lang="hy-AM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արգելի պրն. Պողոսյան,</a:t>
            </a:r>
          </a:p>
          <a:p>
            <a:pPr>
              <a:lnSpc>
                <a:spcPct val="115000"/>
              </a:lnSpc>
            </a:pPr>
            <a:r>
              <a:rPr lang="hy-AM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Հուսով եմ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` </a:t>
            </a:r>
            <a:r>
              <a:rPr lang="hy-AM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լավ եք։</a:t>
            </a:r>
          </a:p>
          <a:p>
            <a:pPr>
              <a:lnSpc>
                <a:spcPct val="115000"/>
              </a:lnSpc>
            </a:pPr>
            <a:endParaRPr lang="hy-AM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y-AM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Ձեզ է գրում հանրային կ</a:t>
            </a:r>
            <a:r>
              <a:rPr lang="hy-AM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ապերի ֆակուլտետի </a:t>
            </a:r>
            <a:r>
              <a:rPr lang="hy-AM" sz="1400" dirty="0"/>
              <a:t>1</a:t>
            </a:r>
            <a:r>
              <a:rPr lang="en-US" sz="1400" dirty="0"/>
              <a:t>-</a:t>
            </a:r>
            <a:r>
              <a:rPr lang="en-US" sz="1400" dirty="0" err="1"/>
              <a:t>ի</a:t>
            </a:r>
            <a:r>
              <a:rPr lang="hy-AM" sz="1400" dirty="0"/>
              <a:t>ն կուրսի ուսանող Շուշան Աբրահամյանը։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y-AM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Այսօր ս</a:t>
            </a:r>
            <a:r>
              <a:rPr lang="hy-AM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տացել եմ «Հանրային կապեր» նախագծի շրջանակներում իմ գնահատականը, որն է 13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մ</a:t>
            </a:r>
            <a:r>
              <a:rPr lang="hy-AM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իավոր։ Հաջորդ կիսամյակում կրթաթոշակ ստանալու համար այս նախագծի շրջանակներում ինձ անհրաժեշտ է առնվազն </a:t>
            </a:r>
            <a:r>
              <a:rPr lang="hy-AM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 միավոր </a:t>
            </a:r>
            <a:r>
              <a:rPr lang="hy-AM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ստանալ</a:t>
            </a:r>
            <a:r>
              <a:rPr lang="hy-AM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։ </a:t>
            </a:r>
          </a:p>
          <a:p>
            <a:pPr>
              <a:lnSpc>
                <a:spcPct val="115000"/>
              </a:lnSpc>
            </a:pPr>
            <a:r>
              <a:rPr lang="hy-AM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Հ</a:t>
            </a:r>
            <a:r>
              <a:rPr lang="hy-AM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նարավորության դեպքում շատ շնորհակալ կլինեմ, եթե ինձ օգնեք շտկել, ուղղել, վերահանձնել նախագիծը</a:t>
            </a:r>
            <a:r>
              <a:rPr lang="hy-AM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y-AM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ավելի բարձր գանահատական ստանալու նպատակով։ </a:t>
            </a:r>
            <a:endParaRPr lang="en-AM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y-AM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Կանխավ շնորհակալ եմ, </a:t>
            </a:r>
          </a:p>
          <a:p>
            <a:pPr>
              <a:lnSpc>
                <a:spcPct val="115000"/>
              </a:lnSpc>
            </a:pPr>
            <a:endParaRPr lang="en-AM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y-AM" sz="1400" dirty="0">
                <a:cs typeface="Times New Roman" panose="02020603050405020304" pitchFamily="18" charset="0"/>
              </a:rPr>
              <a:t>Հարգանքով՝</a:t>
            </a:r>
          </a:p>
          <a:p>
            <a:r>
              <a:rPr lang="hy-AM" sz="1400" dirty="0">
                <a:cs typeface="Times New Roman" panose="02020603050405020304" pitchFamily="18" charset="0"/>
              </a:rPr>
              <a:t>Շուշան Աբրահամյան</a:t>
            </a:r>
            <a:endParaRPr lang="en-AM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DB67C-F2B2-9DC4-EA3D-21C4BECF5225}"/>
              </a:ext>
            </a:extLst>
          </p:cNvPr>
          <p:cNvSpPr txBox="1"/>
          <p:nvPr/>
        </p:nvSpPr>
        <p:spPr>
          <a:xfrm>
            <a:off x="677732" y="910782"/>
            <a:ext cx="2544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poghosyan@hamalsaran.am</a:t>
            </a:r>
            <a:endParaRPr lang="en-AM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D8052-95C0-0407-CB33-3E58CD3BFFF8}"/>
              </a:ext>
            </a:extLst>
          </p:cNvPr>
          <p:cNvSpPr txBox="1"/>
          <p:nvPr/>
        </p:nvSpPr>
        <p:spPr>
          <a:xfrm>
            <a:off x="850731" y="1218782"/>
            <a:ext cx="569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600" dirty="0"/>
              <a:t>Նախագծի գնահատում_ 1</a:t>
            </a:r>
            <a:r>
              <a:rPr lang="en-US" sz="1600" dirty="0"/>
              <a:t>-</a:t>
            </a:r>
            <a:r>
              <a:rPr lang="en-US" sz="1600" dirty="0" err="1"/>
              <a:t>ի</a:t>
            </a:r>
            <a:r>
              <a:rPr lang="hy-AM" sz="1600" dirty="0"/>
              <a:t>ն կուրս; Շուշան Աբրահամյան</a:t>
            </a:r>
            <a:endParaRPr lang="en-AM" sz="1600" dirty="0"/>
          </a:p>
        </p:txBody>
      </p:sp>
      <p:pic>
        <p:nvPicPr>
          <p:cNvPr id="5" name="Picture 2" descr="32,700+ Green Check Mark Stock Photos, Pictures &amp; Royalty-Free Images -  iStock | Green check mark transparent, Green check mark icon, Green check  mark vector">
            <a:extLst>
              <a:ext uri="{FF2B5EF4-FFF2-40B4-BE49-F238E27FC236}">
                <a16:creationId xmlns:a16="http://schemas.microsoft.com/office/drawing/2014/main" id="{27C8A963-348D-4F42-B217-B2A918BC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30" y="1952513"/>
            <a:ext cx="2660613" cy="2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2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E41E62-5F5F-E871-BECD-67B80919508E}"/>
              </a:ext>
            </a:extLst>
          </p:cNvPr>
          <p:cNvSpPr/>
          <p:nvPr/>
        </p:nvSpPr>
        <p:spPr>
          <a:xfrm>
            <a:off x="516367" y="1688951"/>
            <a:ext cx="989704" cy="5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B654D-CAE9-102F-E0B9-60F469C5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631190"/>
            <a:ext cx="8836510" cy="5316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1A558-4098-A3A0-4D90-D754A2EED4E0}"/>
              </a:ext>
            </a:extLst>
          </p:cNvPr>
          <p:cNvSpPr txBox="1"/>
          <p:nvPr/>
        </p:nvSpPr>
        <p:spPr>
          <a:xfrm>
            <a:off x="516367" y="1754410"/>
            <a:ext cx="8165054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Չգիտեմ, ոնց ստացվեց, բայց ամբողջ հաշվետվությունը ջնջվեց, ոնց եմ արել, չեմ պատկերացնում։ </a:t>
            </a:r>
          </a:p>
          <a:p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բայց գիտեմ, ինչ-որ ձև հաստատ կլինի, որ վերականգնվի։ Օգնիիիիիի</a:t>
            </a:r>
          </a:p>
          <a:p>
            <a:endParaRPr lang="hy-AM" dirty="0">
              <a:cs typeface="Times New Roman" panose="02020603050405020304" pitchFamily="18" charset="0"/>
            </a:endParaRPr>
          </a:p>
          <a:p>
            <a:endParaRPr lang="hy-AM" sz="1600" dirty="0">
              <a:effectLst/>
              <a:cs typeface="Times New Roman" panose="02020603050405020304" pitchFamily="18" charset="0"/>
            </a:endParaRPr>
          </a:p>
          <a:p>
            <a:endParaRPr lang="hy-AM" sz="1600" dirty="0">
              <a:cs typeface="Times New Roman" panose="02020603050405020304" pitchFamily="18" charset="0"/>
            </a:endParaRPr>
          </a:p>
          <a:p>
            <a:r>
              <a:rPr lang="hy-AM" sz="1600" dirty="0">
                <a:effectLst/>
                <a:cs typeface="Times New Roman" panose="02020603050405020304" pitchFamily="18" charset="0"/>
              </a:rPr>
              <a:t>Հարգանքով՝</a:t>
            </a:r>
          </a:p>
          <a:p>
            <a:r>
              <a:rPr lang="hy-AM" sz="1600" dirty="0">
                <a:cs typeface="Times New Roman" panose="02020603050405020304" pitchFamily="18" charset="0"/>
              </a:rPr>
              <a:t>Վաճառքի ստորաբաժանում</a:t>
            </a:r>
          </a:p>
          <a:p>
            <a:r>
              <a:rPr lang="hy-AM" sz="1600" dirty="0">
                <a:effectLst/>
                <a:cs typeface="Times New Roman" panose="02020603050405020304" pitchFamily="18" charset="0"/>
              </a:rPr>
              <a:t>Կրտսեր մասնագետ</a:t>
            </a:r>
          </a:p>
          <a:p>
            <a:r>
              <a:rPr lang="hy-AM" sz="1600" dirty="0">
                <a:cs typeface="Times New Roman" panose="02020603050405020304" pitchFamily="18" charset="0"/>
              </a:rPr>
              <a:t>Կիրակոսյան Կիրակոս</a:t>
            </a:r>
            <a:r>
              <a:rPr lang="en-AM" sz="1600" dirty="0">
                <a:effectLst/>
              </a:rPr>
              <a:t> </a:t>
            </a:r>
            <a:endParaRPr lang="en-AM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DB67C-F2B2-9DC4-EA3D-21C4BECF5225}"/>
              </a:ext>
            </a:extLst>
          </p:cNvPr>
          <p:cNvSpPr txBox="1"/>
          <p:nvPr/>
        </p:nvSpPr>
        <p:spPr>
          <a:xfrm>
            <a:off x="677732" y="910782"/>
            <a:ext cx="2340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sargsyane@ashxatanq.am</a:t>
            </a:r>
            <a:endParaRPr lang="en-AM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D8052-95C0-0407-CB33-3E58CD3BFFF8}"/>
              </a:ext>
            </a:extLst>
          </p:cNvPr>
          <p:cNvSpPr txBox="1"/>
          <p:nvPr/>
        </p:nvSpPr>
        <p:spPr>
          <a:xfrm>
            <a:off x="850731" y="1218782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ՇՏԱԱԱՊ</a:t>
            </a:r>
            <a:endParaRPr lang="en-AM" sz="1600" dirty="0"/>
          </a:p>
        </p:txBody>
      </p:sp>
      <p:pic>
        <p:nvPicPr>
          <p:cNvPr id="4" name="Picture 2" descr="Error Wrong Mark Icon Animation">
            <a:extLst>
              <a:ext uri="{FF2B5EF4-FFF2-40B4-BE49-F238E27FC236}">
                <a16:creationId xmlns:a16="http://schemas.microsoft.com/office/drawing/2014/main" id="{CB472DD0-672C-9CA9-C4F6-4B102785B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r="24672"/>
          <a:stretch/>
        </p:blipFill>
        <p:spPr bwMode="auto">
          <a:xfrm>
            <a:off x="9514242" y="0"/>
            <a:ext cx="2463501" cy="28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7AD69657-12F9-73EA-6266-1F08C28FC79B}"/>
              </a:ext>
            </a:extLst>
          </p:cNvPr>
          <p:cNvSpPr/>
          <p:nvPr/>
        </p:nvSpPr>
        <p:spPr>
          <a:xfrm>
            <a:off x="7818783" y="3397969"/>
            <a:ext cx="4373217" cy="3442901"/>
          </a:xfrm>
          <a:prstGeom prst="wedgeRectCallout">
            <a:avLst>
              <a:gd name="adj1" fmla="val -75750"/>
              <a:gd name="adj2" fmla="val -567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hy-AM" sz="1600" dirty="0"/>
              <a:t>Նամակի վերնագիրը չափից դուրս ոչ ֆորմալ է, անհանգստացնող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Ողջույնի բացակայություն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Հասցեատիրոջ անունը բացակայում է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Բովանդակությունը կիսատ է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Առօրյա խոսակցական լեզվի օգտագործում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Ավարտի, հրաժեշտի բացակայություն</a:t>
            </a:r>
          </a:p>
          <a:p>
            <a:pPr marL="342900" indent="-342900">
              <a:buFont typeface="+mj-lt"/>
              <a:buAutoNum type="arabicPeriod"/>
            </a:pPr>
            <a:endParaRPr lang="en-AM" sz="1600" dirty="0"/>
          </a:p>
        </p:txBody>
      </p:sp>
    </p:spTree>
    <p:extLst>
      <p:ext uri="{BB962C8B-B14F-4D97-AF65-F5344CB8AC3E}">
        <p14:creationId xmlns:p14="http://schemas.microsoft.com/office/powerpoint/2010/main" val="374578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E41E62-5F5F-E871-BECD-67B80919508E}"/>
              </a:ext>
            </a:extLst>
          </p:cNvPr>
          <p:cNvSpPr/>
          <p:nvPr/>
        </p:nvSpPr>
        <p:spPr>
          <a:xfrm>
            <a:off x="516367" y="1688951"/>
            <a:ext cx="989704" cy="5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B654D-CAE9-102F-E0B9-60F469C5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631190"/>
            <a:ext cx="8836510" cy="5316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1A558-4098-A3A0-4D90-D754A2EED4E0}"/>
              </a:ext>
            </a:extLst>
          </p:cNvPr>
          <p:cNvSpPr txBox="1"/>
          <p:nvPr/>
        </p:nvSpPr>
        <p:spPr>
          <a:xfrm>
            <a:off x="516367" y="1688951"/>
            <a:ext cx="8165054" cy="38472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y-AM" sz="1600" dirty="0">
                <a:cs typeface="Times New Roman" panose="02020603050405020304" pitchFamily="18" charset="0"/>
              </a:rPr>
              <a:t>Ռուզաննա ջան, բարի օր։</a:t>
            </a:r>
          </a:p>
          <a:p>
            <a:r>
              <a:rPr lang="hy-AM" sz="1600" dirty="0">
                <a:cs typeface="Times New Roman" panose="02020603050405020304" pitchFamily="18" charset="0"/>
              </a:rPr>
              <a:t>Հուսով եմ՝ լավ ես։ </a:t>
            </a:r>
          </a:p>
          <a:p>
            <a:endParaRPr lang="hy-AM" sz="1600" dirty="0">
              <a:effectLst/>
              <a:cs typeface="Times New Roman" panose="02020603050405020304" pitchFamily="18" charset="0"/>
            </a:endParaRPr>
          </a:p>
          <a:p>
            <a:r>
              <a:rPr lang="hy-AM" sz="1600" dirty="0">
                <a:cs typeface="Times New Roman" panose="02020603050405020304" pitchFamily="18" charset="0"/>
              </a:rPr>
              <a:t>Քո օգնության կարիքն ունեմ հաշվետվությունը վերականգնելու հարցում։ Ինչ-որ սխալ գործողության արդյունքում այժմ համակարգում չեմ կարողանում գտնել </a:t>
            </a:r>
            <a:r>
              <a:rPr lang="en-US" sz="1600" dirty="0">
                <a:cs typeface="Times New Roman" panose="02020603050405020304" pitchFamily="18" charset="0"/>
              </a:rPr>
              <a:t>25.07.25-</a:t>
            </a:r>
            <a:r>
              <a:rPr lang="hy-AM" sz="1600" dirty="0">
                <a:cs typeface="Times New Roman" panose="02020603050405020304" pitchFamily="18" charset="0"/>
              </a:rPr>
              <a:t>ի հաշվետվությունը դպրոցական գրքերի վաճառքի մասով։ </a:t>
            </a:r>
          </a:p>
          <a:p>
            <a:r>
              <a:rPr lang="hy-AM" sz="1600" dirty="0">
                <a:cs typeface="Times New Roman" panose="02020603050405020304" pitchFamily="18" charset="0"/>
              </a:rPr>
              <a:t>Հնարավո՞ր է արդյոք այն վերականգնել, կամ գոնե է տեղեկատվության մի մասը գտնել։</a:t>
            </a:r>
          </a:p>
          <a:p>
            <a:r>
              <a:rPr lang="hy-AM" sz="1600" dirty="0">
                <a:effectLst/>
                <a:cs typeface="Times New Roman" panose="02020603050405020304" pitchFamily="18" charset="0"/>
              </a:rPr>
              <a:t>Անչափ </a:t>
            </a:r>
            <a:r>
              <a:rPr lang="hy-AM" sz="1600" dirty="0">
                <a:cs typeface="Times New Roman" panose="02020603050405020304" pitchFamily="18" charset="0"/>
              </a:rPr>
              <a:t>շնորհակալ կլինեմ։</a:t>
            </a:r>
          </a:p>
          <a:p>
            <a:r>
              <a:rPr lang="hy-AM" sz="1600" dirty="0">
                <a:effectLst/>
                <a:cs typeface="Times New Roman" panose="02020603050405020304" pitchFamily="18" charset="0"/>
              </a:rPr>
              <a:t>Կսպասեմ արձագանքիդ։</a:t>
            </a:r>
          </a:p>
          <a:p>
            <a:endParaRPr lang="hy-AM" sz="1600" dirty="0">
              <a:cs typeface="Times New Roman" panose="02020603050405020304" pitchFamily="18" charset="0"/>
            </a:endParaRPr>
          </a:p>
          <a:p>
            <a:r>
              <a:rPr lang="hy-AM" sz="1600" dirty="0">
                <a:effectLst/>
                <a:cs typeface="Times New Roman" panose="02020603050405020304" pitchFamily="18" charset="0"/>
              </a:rPr>
              <a:t>Հարգանքով՝</a:t>
            </a:r>
          </a:p>
          <a:p>
            <a:r>
              <a:rPr lang="hy-AM" sz="1600" dirty="0">
                <a:cs typeface="Times New Roman" panose="02020603050405020304" pitchFamily="18" charset="0"/>
              </a:rPr>
              <a:t>Վաճառքի ստորաբաժանում</a:t>
            </a:r>
          </a:p>
          <a:p>
            <a:r>
              <a:rPr lang="hy-AM" sz="1600" dirty="0">
                <a:effectLst/>
                <a:cs typeface="Times New Roman" panose="02020603050405020304" pitchFamily="18" charset="0"/>
              </a:rPr>
              <a:t>Կրտսեր մասնագետ</a:t>
            </a:r>
          </a:p>
          <a:p>
            <a:r>
              <a:rPr lang="hy-AM" sz="1600" dirty="0">
                <a:cs typeface="Times New Roman" panose="02020603050405020304" pitchFamily="18" charset="0"/>
              </a:rPr>
              <a:t>Կիրակոսյան Կիրակոս</a:t>
            </a:r>
            <a:r>
              <a:rPr lang="en-AM" sz="1600" dirty="0">
                <a:effectLst/>
              </a:rPr>
              <a:t> </a:t>
            </a:r>
            <a:endParaRPr lang="en-AM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DB67C-F2B2-9DC4-EA3D-21C4BECF5225}"/>
              </a:ext>
            </a:extLst>
          </p:cNvPr>
          <p:cNvSpPr txBox="1"/>
          <p:nvPr/>
        </p:nvSpPr>
        <p:spPr>
          <a:xfrm>
            <a:off x="677732" y="910782"/>
            <a:ext cx="2767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sargsyan</a:t>
            </a:r>
            <a:r>
              <a:rPr lang="hy-AM" sz="1600" dirty="0"/>
              <a:t>r</a:t>
            </a:r>
            <a:r>
              <a:rPr lang="en-US" sz="1600" dirty="0"/>
              <a:t>@ashxatanq.am</a:t>
            </a:r>
            <a:endParaRPr lang="en-AM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D8052-95C0-0407-CB33-3E58CD3BFFF8}"/>
              </a:ext>
            </a:extLst>
          </p:cNvPr>
          <p:cNvSpPr txBox="1"/>
          <p:nvPr/>
        </p:nvSpPr>
        <p:spPr>
          <a:xfrm>
            <a:off x="850731" y="1218782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600" dirty="0">
                <a:latin typeface="Times New Roman" panose="02020603050405020304" pitchFamily="18" charset="0"/>
              </a:rPr>
              <a:t>Խնդրանք; տեխնիկանան սխալմունք; Շտապ</a:t>
            </a:r>
            <a:endParaRPr lang="en-AM" sz="1600" dirty="0"/>
          </a:p>
        </p:txBody>
      </p:sp>
      <p:pic>
        <p:nvPicPr>
          <p:cNvPr id="5" name="Picture 2" descr="32,700+ Green Check Mark Stock Photos, Pictures &amp; Royalty-Free Images -  iStock | Green check mark transparent, Green check mark icon, Green check  mark vector">
            <a:extLst>
              <a:ext uri="{FF2B5EF4-FFF2-40B4-BE49-F238E27FC236}">
                <a16:creationId xmlns:a16="http://schemas.microsoft.com/office/drawing/2014/main" id="{114C8B65-02FA-3B75-DD73-1EAE3BD5C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30" y="1952513"/>
            <a:ext cx="2660613" cy="2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7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E41E62-5F5F-E871-BECD-67B80919508E}"/>
              </a:ext>
            </a:extLst>
          </p:cNvPr>
          <p:cNvSpPr/>
          <p:nvPr/>
        </p:nvSpPr>
        <p:spPr>
          <a:xfrm>
            <a:off x="516367" y="1688951"/>
            <a:ext cx="989704" cy="5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B654D-CAE9-102F-E0B9-60F469C5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631190"/>
            <a:ext cx="8836510" cy="5316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1A558-4098-A3A0-4D90-D754A2EED4E0}"/>
              </a:ext>
            </a:extLst>
          </p:cNvPr>
          <p:cNvSpPr txBox="1"/>
          <p:nvPr/>
        </p:nvSpPr>
        <p:spPr>
          <a:xfrm>
            <a:off x="516367" y="1754410"/>
            <a:ext cx="8165054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Ընկեր Մարտիրոսյան, բարի երեկո</a:t>
            </a:r>
          </a:p>
          <a:p>
            <a:endParaRPr lang="hy-AM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y-AM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ս փորձում էի իմ պրեզենտացիան ձեզ ուղարկել, բայց կոմպս ընթացքում փչացավ, ուղղակի էլ չէր միանում</a:t>
            </a:r>
            <a:r>
              <a:rPr lang="en-AM" sz="160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😭</a:t>
            </a:r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։ Ես խնդրել եմ պապայիս, որ սարքի։ Կարամ պրեզենտացիան ձեզ վաղը չէ մյուս օրը ուղարկեմ։ Համ էլ դեռ չեմ վերջացրել։ </a:t>
            </a:r>
          </a:p>
          <a:p>
            <a:endParaRPr lang="hy-AM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շնորհակալություն, ցտեսություն՝ Արմեն</a:t>
            </a:r>
            <a:endParaRPr lang="en-AM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D8052-95C0-0407-CB33-3E58CD3BFFF8}"/>
              </a:ext>
            </a:extLst>
          </p:cNvPr>
          <p:cNvSpPr txBox="1"/>
          <p:nvPr/>
        </p:nvSpPr>
        <p:spPr>
          <a:xfrm>
            <a:off x="850731" y="1218782"/>
            <a:ext cx="4176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600" dirty="0">
                <a:latin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</a:rPr>
              <a:t>PT</a:t>
            </a:r>
            <a:r>
              <a:rPr lang="hy-AM" sz="1600" dirty="0">
                <a:latin typeface="Times New Roman" panose="02020603050405020304" pitchFamily="18" charset="0"/>
              </a:rPr>
              <a:t>; կենսաբանության նախագիծ</a:t>
            </a:r>
            <a:r>
              <a:rPr lang="en-US" sz="1600" dirty="0">
                <a:latin typeface="Times New Roman" panose="02020603050405020304" pitchFamily="18" charset="0"/>
              </a:rPr>
              <a:t>_10/</a:t>
            </a:r>
            <a:r>
              <a:rPr lang="hy-AM" sz="1600" dirty="0">
                <a:latin typeface="Times New Roman" panose="02020603050405020304" pitchFamily="18" charset="0"/>
              </a:rPr>
              <a:t>Բ հոսք</a:t>
            </a:r>
            <a:endParaRPr lang="en-AM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CBE7B-DCF5-F008-5996-D56D8F312E63}"/>
              </a:ext>
            </a:extLst>
          </p:cNvPr>
          <p:cNvSpPr txBox="1"/>
          <p:nvPr/>
        </p:nvSpPr>
        <p:spPr>
          <a:xfrm>
            <a:off x="645129" y="907164"/>
            <a:ext cx="2211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600" dirty="0"/>
              <a:t>m</a:t>
            </a:r>
            <a:r>
              <a:rPr lang="en-US" sz="1600" dirty="0"/>
              <a:t>artirosyanl@dproc.am</a:t>
            </a:r>
            <a:endParaRPr lang="en-AM" sz="1600" dirty="0"/>
          </a:p>
        </p:txBody>
      </p:sp>
      <p:pic>
        <p:nvPicPr>
          <p:cNvPr id="5" name="Picture 2" descr="Error Wrong Mark Icon Animation">
            <a:extLst>
              <a:ext uri="{FF2B5EF4-FFF2-40B4-BE49-F238E27FC236}">
                <a16:creationId xmlns:a16="http://schemas.microsoft.com/office/drawing/2014/main" id="{D5CC8FA7-E748-9FA9-3BED-6C4746092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r="24672"/>
          <a:stretch/>
        </p:blipFill>
        <p:spPr bwMode="auto">
          <a:xfrm>
            <a:off x="9529812" y="0"/>
            <a:ext cx="2463501" cy="28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EA8E675A-BDDE-171E-DC16-9462858FED68}"/>
              </a:ext>
            </a:extLst>
          </p:cNvPr>
          <p:cNvSpPr/>
          <p:nvPr/>
        </p:nvSpPr>
        <p:spPr>
          <a:xfrm>
            <a:off x="7818783" y="3397969"/>
            <a:ext cx="4373217" cy="3442901"/>
          </a:xfrm>
          <a:prstGeom prst="wedgeRectCallout">
            <a:avLst>
              <a:gd name="adj1" fmla="val -75750"/>
              <a:gd name="adj2" fmla="val -567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hy-AM" sz="1600" dirty="0"/>
              <a:t>Ավելորդ բովանդակություն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Առօրյա խոսակցական լեզվի օգտագործում</a:t>
            </a:r>
          </a:p>
          <a:p>
            <a:pPr marL="342900" indent="-342900">
              <a:buFont typeface="+mj-lt"/>
              <a:buAutoNum type="arabicPeriod"/>
            </a:pPr>
            <a:r>
              <a:rPr lang="en-AM" sz="160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😭</a:t>
            </a:r>
            <a:r>
              <a:rPr lang="hy-AM" sz="160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 </a:t>
            </a:r>
            <a:r>
              <a:rPr lang="en-US" sz="160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emoji-</a:t>
            </a:r>
            <a:r>
              <a:rPr lang="hy-AM" sz="160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ի օգտագործում</a:t>
            </a:r>
            <a:endParaRPr lang="hy-AM" sz="1600" dirty="0"/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Նամակի ոչ պատշաճ հնչերանգ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Ոչ պատշաճ ավարտ</a:t>
            </a:r>
          </a:p>
          <a:p>
            <a:pPr marL="342900" indent="-342900">
              <a:buFont typeface="+mj-lt"/>
              <a:buAutoNum type="arabicPeriod"/>
            </a:pPr>
            <a:endParaRPr lang="en-AM" sz="1600" dirty="0"/>
          </a:p>
        </p:txBody>
      </p:sp>
    </p:spTree>
    <p:extLst>
      <p:ext uri="{BB962C8B-B14F-4D97-AF65-F5344CB8AC3E}">
        <p14:creationId xmlns:p14="http://schemas.microsoft.com/office/powerpoint/2010/main" val="26340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E41E62-5F5F-E871-BECD-67B80919508E}"/>
              </a:ext>
            </a:extLst>
          </p:cNvPr>
          <p:cNvSpPr/>
          <p:nvPr/>
        </p:nvSpPr>
        <p:spPr>
          <a:xfrm>
            <a:off x="516367" y="1688951"/>
            <a:ext cx="989704" cy="5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B654D-CAE9-102F-E0B9-60F469C5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631190"/>
            <a:ext cx="8836510" cy="5316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1A558-4098-A3A0-4D90-D754A2EED4E0}"/>
              </a:ext>
            </a:extLst>
          </p:cNvPr>
          <p:cNvSpPr txBox="1"/>
          <p:nvPr/>
        </p:nvSpPr>
        <p:spPr>
          <a:xfrm>
            <a:off x="516367" y="1659285"/>
            <a:ext cx="8165054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Հարգելի Ընկեր Մարտիրոսյան, </a:t>
            </a:r>
          </a:p>
          <a:p>
            <a:r>
              <a:rPr lang="hy-AM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Բ</a:t>
            </a:r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արի երեկո։</a:t>
            </a:r>
          </a:p>
          <a:p>
            <a:endParaRPr lang="hy-AM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</a:rPr>
              <a:t>10/</a:t>
            </a:r>
            <a:r>
              <a:rPr lang="hy-AM" sz="1600" dirty="0">
                <a:latin typeface="Times New Roman" panose="02020603050405020304" pitchFamily="18" charset="0"/>
              </a:rPr>
              <a:t>Բ հոսքից Արմենն է։</a:t>
            </a:r>
          </a:p>
          <a:p>
            <a:r>
              <a:rPr lang="hy-AM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Համակարգչիս տեխնիկական խնդիրներով պայմանավորված չեմ հասցրել 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կենսաբանության նախագծի պրեզենտացիան ավարտել։</a:t>
            </a:r>
          </a:p>
          <a:p>
            <a:r>
              <a:rPr lang="hy-AM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Խնդրում եմ, 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հնարավորության դեպքում, թույլ տալ այն ուղարկել այս չորեքշաբթի՝ հոկտեմբերի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14-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ին։</a:t>
            </a:r>
          </a:p>
          <a:p>
            <a:endParaRPr lang="hy-AM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y-AM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Շ</a:t>
            </a:r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նորհակալություն, </a:t>
            </a:r>
          </a:p>
          <a:p>
            <a:r>
              <a:rPr lang="hy-AM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Մինչ հանդիպում</a:t>
            </a:r>
          </a:p>
          <a:p>
            <a:endParaRPr lang="hy-AM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y-AM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Հարգանքով</a:t>
            </a:r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՝</a:t>
            </a:r>
          </a:p>
          <a:p>
            <a:r>
              <a:rPr lang="hy-AM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Արմեն</a:t>
            </a:r>
            <a:endParaRPr lang="en-AM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D8052-95C0-0407-CB33-3E58CD3BFFF8}"/>
              </a:ext>
            </a:extLst>
          </p:cNvPr>
          <p:cNvSpPr txBox="1"/>
          <p:nvPr/>
        </p:nvSpPr>
        <p:spPr>
          <a:xfrm>
            <a:off x="850731" y="1218782"/>
            <a:ext cx="4176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600" dirty="0">
                <a:latin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</a:rPr>
              <a:t>PT</a:t>
            </a:r>
            <a:r>
              <a:rPr lang="hy-AM" sz="1600" dirty="0">
                <a:latin typeface="Times New Roman" panose="02020603050405020304" pitchFamily="18" charset="0"/>
              </a:rPr>
              <a:t>; կենսաբանության նախագիծ</a:t>
            </a:r>
            <a:r>
              <a:rPr lang="en-US" sz="1600" dirty="0">
                <a:latin typeface="Times New Roman" panose="02020603050405020304" pitchFamily="18" charset="0"/>
              </a:rPr>
              <a:t>_10/</a:t>
            </a:r>
            <a:r>
              <a:rPr lang="hy-AM" sz="1600" dirty="0">
                <a:latin typeface="Times New Roman" panose="02020603050405020304" pitchFamily="18" charset="0"/>
              </a:rPr>
              <a:t>Բ հոսք</a:t>
            </a:r>
            <a:endParaRPr lang="en-AM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CBE7B-DCF5-F008-5996-D56D8F312E63}"/>
              </a:ext>
            </a:extLst>
          </p:cNvPr>
          <p:cNvSpPr txBox="1"/>
          <p:nvPr/>
        </p:nvSpPr>
        <p:spPr>
          <a:xfrm>
            <a:off x="645129" y="907164"/>
            <a:ext cx="2211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600" dirty="0"/>
              <a:t>m</a:t>
            </a:r>
            <a:r>
              <a:rPr lang="en-US" sz="1600" dirty="0"/>
              <a:t>artirosyanl@dproc.am</a:t>
            </a:r>
            <a:endParaRPr lang="en-AM" sz="1600" dirty="0"/>
          </a:p>
        </p:txBody>
      </p:sp>
      <p:pic>
        <p:nvPicPr>
          <p:cNvPr id="2" name="Picture 2" descr="32,700+ Green Check Mark Stock Photos, Pictures &amp; Royalty-Free Images -  iStock | Green check mark transparent, Green check mark icon, Green check  mark vector">
            <a:extLst>
              <a:ext uri="{FF2B5EF4-FFF2-40B4-BE49-F238E27FC236}">
                <a16:creationId xmlns:a16="http://schemas.microsoft.com/office/drawing/2014/main" id="{B90BF920-9E18-AA36-0880-B17C8B93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30" y="1952513"/>
            <a:ext cx="2660613" cy="2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1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E41E62-5F5F-E871-BECD-67B80919508E}"/>
              </a:ext>
            </a:extLst>
          </p:cNvPr>
          <p:cNvSpPr/>
          <p:nvPr/>
        </p:nvSpPr>
        <p:spPr>
          <a:xfrm>
            <a:off x="516367" y="1688951"/>
            <a:ext cx="989704" cy="5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B654D-CAE9-102F-E0B9-60F469C5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631190"/>
            <a:ext cx="8836510" cy="5316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1A558-4098-A3A0-4D90-D754A2EED4E0}"/>
              </a:ext>
            </a:extLst>
          </p:cNvPr>
          <p:cNvSpPr txBox="1"/>
          <p:nvPr/>
        </p:nvSpPr>
        <p:spPr>
          <a:xfrm>
            <a:off x="516367" y="1754410"/>
            <a:ext cx="816505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y-AM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Բարև ձեզ, </a:t>
            </a:r>
          </a:p>
          <a:p>
            <a:pPr>
              <a:lnSpc>
                <a:spcPct val="115000"/>
              </a:lnSpc>
            </a:pPr>
            <a:endParaRPr lang="hy-AM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y-AM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ինձ հետաքրքրել է ձեր մրցույթ-ծրագիրը։ Ես կուզեմ մասնակցել, բոլոր չափանիշներով համապատասխանում եմ, եթե կուզեք, կարող եմ ինքնակենսագրականս ուղարկել։ </a:t>
            </a:r>
            <a:endParaRPr lang="en-AM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y-AM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Ինձ հետաքրքրում է ֆիզիկա, մաթեմատիկա, քիմիա, տարբեր մրցույթների գնացել եմ։</a:t>
            </a:r>
            <a:endParaRPr lang="en-AM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y-AM" sz="1600" dirty="0">
                <a:cs typeface="Times New Roman" panose="02020603050405020304" pitchFamily="18" charset="0"/>
              </a:rPr>
              <a:t>Հարգանքներով՝ </a:t>
            </a:r>
            <a:endParaRPr lang="en-US" sz="1600" dirty="0">
              <a:cs typeface="Times New Roman" panose="02020603050405020304" pitchFamily="18" charset="0"/>
            </a:endParaRPr>
          </a:p>
          <a:p>
            <a:r>
              <a:rPr lang="hy-AM" sz="1600" dirty="0">
                <a:cs typeface="Times New Roman" panose="02020603050405020304" pitchFamily="18" charset="0"/>
              </a:rPr>
              <a:t>Կիրակոս Կիրակոսյան</a:t>
            </a:r>
            <a:endParaRPr lang="en-AM" sz="1600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CBE7B-DCF5-F008-5996-D56D8F312E63}"/>
              </a:ext>
            </a:extLst>
          </p:cNvPr>
          <p:cNvSpPr txBox="1"/>
          <p:nvPr/>
        </p:nvSpPr>
        <p:spPr>
          <a:xfrm>
            <a:off x="645129" y="907164"/>
            <a:ext cx="1859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mrcuyt@mrcuyt.am</a:t>
            </a:r>
            <a:endParaRPr lang="en-AM" sz="1600" dirty="0"/>
          </a:p>
        </p:txBody>
      </p:sp>
      <p:pic>
        <p:nvPicPr>
          <p:cNvPr id="2" name="Picture 2" descr="Error Wrong Mark Icon Animation">
            <a:extLst>
              <a:ext uri="{FF2B5EF4-FFF2-40B4-BE49-F238E27FC236}">
                <a16:creationId xmlns:a16="http://schemas.microsoft.com/office/drawing/2014/main" id="{89BCB27B-29DD-A7D9-6273-32BD4ACD2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r="24672"/>
          <a:stretch/>
        </p:blipFill>
        <p:spPr bwMode="auto">
          <a:xfrm>
            <a:off x="9559352" y="125690"/>
            <a:ext cx="2463501" cy="28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B7829E7A-9B52-28F7-721A-E11A6D17EE4F}"/>
              </a:ext>
            </a:extLst>
          </p:cNvPr>
          <p:cNvSpPr/>
          <p:nvPr/>
        </p:nvSpPr>
        <p:spPr>
          <a:xfrm>
            <a:off x="8362122" y="3429000"/>
            <a:ext cx="3829878" cy="3442901"/>
          </a:xfrm>
          <a:prstGeom prst="wedgeRectCallout">
            <a:avLst>
              <a:gd name="adj1" fmla="val -75750"/>
              <a:gd name="adj2" fmla="val -567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hy-AM" sz="1600" dirty="0"/>
              <a:t>Նամակի վերնագիրը բացակայում է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Բացակայում է հասցեատիրոջ անունը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Բովանդակությունը կիսատ է, չի համապատասխանում 5</a:t>
            </a:r>
            <a:r>
              <a:rPr lang="en-US" sz="1600" dirty="0"/>
              <a:t> </a:t>
            </a:r>
            <a:r>
              <a:rPr lang="en-US" sz="1600" dirty="0" err="1"/>
              <a:t>կ</a:t>
            </a:r>
            <a:r>
              <a:rPr lang="hy-AM" sz="1600" dirty="0"/>
              <a:t>ետերին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600" dirty="0"/>
              <a:t>Ավարտի, հրաժեշտի բացակայություն</a:t>
            </a:r>
          </a:p>
          <a:p>
            <a:pPr marL="342900" indent="-342900">
              <a:buFont typeface="+mj-lt"/>
              <a:buAutoNum type="arabicPeriod"/>
            </a:pPr>
            <a:endParaRPr lang="en-AM" sz="1600" dirty="0"/>
          </a:p>
        </p:txBody>
      </p:sp>
    </p:spTree>
    <p:extLst>
      <p:ext uri="{BB962C8B-B14F-4D97-AF65-F5344CB8AC3E}">
        <p14:creationId xmlns:p14="http://schemas.microsoft.com/office/powerpoint/2010/main" val="30750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/>
              <a:t>Արդյունավետ գրավոր հաղորդակցման</a:t>
            </a:r>
            <a:br>
              <a:rPr lang="hy-AM" dirty="0"/>
            </a:br>
            <a:r>
              <a:rPr lang="hy-AM" dirty="0"/>
              <a:t>հատկանիշներ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414594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E41E62-5F5F-E871-BECD-67B80919508E}"/>
              </a:ext>
            </a:extLst>
          </p:cNvPr>
          <p:cNvSpPr/>
          <p:nvPr/>
        </p:nvSpPr>
        <p:spPr>
          <a:xfrm>
            <a:off x="516367" y="1688951"/>
            <a:ext cx="989704" cy="5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B654D-CAE9-102F-E0B9-60F469C5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631190"/>
            <a:ext cx="8836510" cy="5316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1A558-4098-A3A0-4D90-D754A2EED4E0}"/>
              </a:ext>
            </a:extLst>
          </p:cNvPr>
          <p:cNvSpPr txBox="1"/>
          <p:nvPr/>
        </p:nvSpPr>
        <p:spPr>
          <a:xfrm>
            <a:off x="516367" y="1557454"/>
            <a:ext cx="8165054" cy="351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y-AM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Հարգելի «Գիտահետազոտական ճամբար» մրցույթի կազմակերպչական թիմ,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hy-AM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y-AM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Իմ անունն է Կիրակոսյան Կիրակոս։</a:t>
            </a:r>
          </a:p>
          <a:p>
            <a:pPr>
              <a:lnSpc>
                <a:spcPct val="115000"/>
              </a:lnSpc>
            </a:pPr>
            <a:r>
              <a:rPr lang="hy-AM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Տեսնելով Գիտահետազոտական ճամբարի մասին մրցույթի հայտարարությունը՝ մեծ հետաքրքրություն և դիմելու ցանկություն առաջացավ՝ հաշվի առնելով իմ հետաքրքրությունները և բնագիտական ուղղությամբ մասնագիտություն ընտրելու իմ որոշումը։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y-AM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Այժմ սովորում եմ Ա.Աբրահամյանի անվան ավագ դպրոցի ավարտական դասարանում։ Բազմիցս մասնակցել եմ մաթեմատիկայի, ֆիզիկայի և քիմիայի ոլորտում կազմակերպված դպրոցական մրցույթներին։ </a:t>
            </a:r>
          </a:p>
          <a:p>
            <a:r>
              <a:rPr lang="hy-AM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Նամակին եմ կցում նաև իմ ինքնակենսագրականը։</a:t>
            </a:r>
          </a:p>
          <a:p>
            <a:endParaRPr lang="hy-AM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y-AM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Կանխավ շնորհակալ եմ։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y-AM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Հարգանքով՝ 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y-AM" sz="1400" dirty="0">
                <a:cs typeface="Times New Roman" panose="02020603050405020304" pitchFamily="18" charset="0"/>
              </a:rPr>
              <a:t>Կիրակոս Կիրակոսյան</a:t>
            </a:r>
            <a:endParaRPr lang="en-AM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CBE7B-DCF5-F008-5996-D56D8F312E63}"/>
              </a:ext>
            </a:extLst>
          </p:cNvPr>
          <p:cNvSpPr txBox="1"/>
          <p:nvPr/>
        </p:nvSpPr>
        <p:spPr>
          <a:xfrm>
            <a:off x="645129" y="907164"/>
            <a:ext cx="1859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mrcuyt@mrcuyt.am</a:t>
            </a:r>
            <a:endParaRPr lang="en-AM" sz="1600" dirty="0"/>
          </a:p>
        </p:txBody>
      </p:sp>
      <p:pic>
        <p:nvPicPr>
          <p:cNvPr id="3" name="Picture 2" descr="32,700+ Green Check Mark Stock Photos, Pictures &amp; Royalty-Free Images -  iStock | Green check mark transparent, Green check mark icon, Green check  mark vector">
            <a:extLst>
              <a:ext uri="{FF2B5EF4-FFF2-40B4-BE49-F238E27FC236}">
                <a16:creationId xmlns:a16="http://schemas.microsoft.com/office/drawing/2014/main" id="{1A49D607-E461-68D9-567E-5E4143CD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30" y="1952513"/>
            <a:ext cx="2660613" cy="29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6112E-A3E7-4FFF-3863-4D7AD8834713}"/>
              </a:ext>
            </a:extLst>
          </p:cNvPr>
          <p:cNvSpPr txBox="1"/>
          <p:nvPr/>
        </p:nvSpPr>
        <p:spPr>
          <a:xfrm>
            <a:off x="849854" y="1213850"/>
            <a:ext cx="486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600" dirty="0"/>
              <a:t>Մասնակցության դիմում; Կիրակոս Կիրակոսյան </a:t>
            </a:r>
            <a:endParaRPr lang="en-AM" sz="1600" dirty="0"/>
          </a:p>
        </p:txBody>
      </p:sp>
    </p:spTree>
    <p:extLst>
      <p:ext uri="{BB962C8B-B14F-4D97-AF65-F5344CB8AC3E}">
        <p14:creationId xmlns:p14="http://schemas.microsoft.com/office/powerpoint/2010/main" val="38022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752C9D-9800-3872-7C3B-FB7E28BF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Մինչ հաջորդ հանդիպում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320678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E72986-873D-2219-24B0-41C6F6353106}"/>
              </a:ext>
            </a:extLst>
          </p:cNvPr>
          <p:cNvSpPr txBox="1"/>
          <p:nvPr/>
        </p:nvSpPr>
        <p:spPr>
          <a:xfrm>
            <a:off x="1681655" y="1069519"/>
            <a:ext cx="6096000" cy="49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Համապարփակ</a:t>
            </a:r>
            <a:endParaRPr lang="en-AM" sz="2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79309-1F5E-39AC-6FA1-27E363244B4D}"/>
              </a:ext>
            </a:extLst>
          </p:cNvPr>
          <p:cNvSpPr txBox="1"/>
          <p:nvPr/>
        </p:nvSpPr>
        <p:spPr>
          <a:xfrm>
            <a:off x="1681655" y="230054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Ճշգրիտ</a:t>
            </a:r>
            <a:endParaRPr lang="en-AM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B0096-2E13-E433-1CEA-7007C40B45CB}"/>
              </a:ext>
            </a:extLst>
          </p:cNvPr>
          <p:cNvSpPr txBox="1"/>
          <p:nvPr/>
        </p:nvSpPr>
        <p:spPr>
          <a:xfrm>
            <a:off x="1681655" y="3506939"/>
            <a:ext cx="6096000" cy="49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Պատշաճ հնչերանգ/տրամադրություն</a:t>
            </a:r>
            <a:endParaRPr lang="en-AM" sz="2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97996-311F-6E59-5C92-F9D8E9322A32}"/>
              </a:ext>
            </a:extLst>
          </p:cNvPr>
          <p:cNvSpPr txBox="1"/>
          <p:nvPr/>
        </p:nvSpPr>
        <p:spPr>
          <a:xfrm>
            <a:off x="1681655" y="4737961"/>
            <a:ext cx="6096000" cy="49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Հստակ</a:t>
            </a:r>
            <a:endParaRPr lang="en-AM" sz="2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EA0E1-8686-8CF9-46A3-B6EE3DB5B97C}"/>
              </a:ext>
            </a:extLst>
          </p:cNvPr>
          <p:cNvSpPr txBox="1"/>
          <p:nvPr/>
        </p:nvSpPr>
        <p:spPr>
          <a:xfrm>
            <a:off x="1681655" y="1538322"/>
            <a:ext cx="7756634" cy="39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18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Ներառում է տեղեկատվության բոլոր կարևոր կետերը։</a:t>
            </a:r>
            <a:endParaRPr lang="en-AM" sz="2000" b="1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66F25-942A-C880-15B1-E31E5D13F62E}"/>
              </a:ext>
            </a:extLst>
          </p:cNvPr>
          <p:cNvSpPr txBox="1"/>
          <p:nvPr/>
        </p:nvSpPr>
        <p:spPr>
          <a:xfrm>
            <a:off x="1681655" y="2764097"/>
            <a:ext cx="10426262" cy="39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18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Թե' ուղղագրական, թե' իմաստային առումով տեղեկատվությունը ներկայացված է ճիշտ։</a:t>
            </a:r>
            <a:endParaRPr lang="en-AM" sz="2000" b="1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489DFE-C097-7F39-20B1-A38D0FD4133B}"/>
              </a:ext>
            </a:extLst>
          </p:cNvPr>
          <p:cNvSpPr txBox="1"/>
          <p:nvPr/>
        </p:nvSpPr>
        <p:spPr>
          <a:xfrm>
            <a:off x="1681655" y="4054785"/>
            <a:ext cx="10237076" cy="712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18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Փոխանցում է անհրաժեշտ տրամադրությունը, սա մասնավորապես կարևոր է ֆորմալ, պաշտոնական հաղորդակցման մեջ։</a:t>
            </a:r>
            <a:endParaRPr lang="en-AM" sz="2000" b="1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0733D3-EFE9-A0A8-CC18-A4C268C39149}"/>
              </a:ext>
            </a:extLst>
          </p:cNvPr>
          <p:cNvSpPr txBox="1"/>
          <p:nvPr/>
        </p:nvSpPr>
        <p:spPr>
          <a:xfrm>
            <a:off x="1681655" y="5232455"/>
            <a:ext cx="9774621" cy="712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18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Հասկանալի է ձևակերպված, այսինքն՝ հնարավորինս նվազեցնում է թյուրըմբռնման հավանականությունը։</a:t>
            </a:r>
            <a:endParaRPr lang="en-AM" sz="2000" b="1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Graphic 19" descr="Circles with arrows">
            <a:extLst>
              <a:ext uri="{FF2B5EF4-FFF2-40B4-BE49-F238E27FC236}">
                <a16:creationId xmlns:a16="http://schemas.microsoft.com/office/drawing/2014/main" id="{CFB2642C-6323-D46D-4517-8EAEF7FB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818" y="998594"/>
            <a:ext cx="914400" cy="914400"/>
          </a:xfrm>
          <a:prstGeom prst="rect">
            <a:avLst/>
          </a:prstGeom>
        </p:spPr>
      </p:pic>
      <p:pic>
        <p:nvPicPr>
          <p:cNvPr id="24" name="Graphic 23" descr="Bullseye">
            <a:extLst>
              <a:ext uri="{FF2B5EF4-FFF2-40B4-BE49-F238E27FC236}">
                <a16:creationId xmlns:a16="http://schemas.microsoft.com/office/drawing/2014/main" id="{67D57DF3-7373-374D-AA71-131191A84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818" y="4985208"/>
            <a:ext cx="914400" cy="914400"/>
          </a:xfrm>
          <a:prstGeom prst="rect">
            <a:avLst/>
          </a:prstGeom>
        </p:spPr>
      </p:pic>
      <p:pic>
        <p:nvPicPr>
          <p:cNvPr id="26" name="Graphic 25" descr="Megaphone">
            <a:extLst>
              <a:ext uri="{FF2B5EF4-FFF2-40B4-BE49-F238E27FC236}">
                <a16:creationId xmlns:a16="http://schemas.microsoft.com/office/drawing/2014/main" id="{1338BDB7-D9F1-DF67-5900-C04659C13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738" y="3544233"/>
            <a:ext cx="914400" cy="914400"/>
          </a:xfrm>
          <a:prstGeom prst="rect">
            <a:avLst/>
          </a:prstGeom>
        </p:spPr>
      </p:pic>
      <p:pic>
        <p:nvPicPr>
          <p:cNvPr id="28" name="Graphic 27" descr="Exclamation mark">
            <a:extLst>
              <a:ext uri="{FF2B5EF4-FFF2-40B4-BE49-F238E27FC236}">
                <a16:creationId xmlns:a16="http://schemas.microsoft.com/office/drawing/2014/main" id="{A7549B09-A27A-22DC-6EA8-D6774E78B4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738" y="22436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dirty="0"/>
              <a:t>Խոսող նկար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233133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,000+ Group On Mountain Top Stock Photos, Pictures &amp; Royalty-Free Images  - iStock">
            <a:extLst>
              <a:ext uri="{FF2B5EF4-FFF2-40B4-BE49-F238E27FC236}">
                <a16:creationId xmlns:a16="http://schemas.microsoft.com/office/drawing/2014/main" id="{213BDA76-E5F9-A9D7-250A-9A026494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1" y="582863"/>
            <a:ext cx="8823158" cy="58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dirty="0"/>
              <a:t>Գործարար նամակներ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251105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B243B-BE5D-4D69-BE18-3D76E4297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36" y="334996"/>
            <a:ext cx="10285949" cy="6188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1A5282-42B6-F17F-C37B-4F3F79D1BF6D}"/>
              </a:ext>
            </a:extLst>
          </p:cNvPr>
          <p:cNvSpPr txBox="1"/>
          <p:nvPr/>
        </p:nvSpPr>
        <p:spPr>
          <a:xfrm>
            <a:off x="1292775" y="1071409"/>
            <a:ext cx="3757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400" dirty="0">
                <a:solidFill>
                  <a:schemeClr val="accent1">
                    <a:lumMod val="75000"/>
                  </a:schemeClr>
                </a:solidFill>
              </a:rPr>
              <a:t>Գնահատման սանդղակի մասին հարցում</a:t>
            </a:r>
            <a:endParaRPr lang="en-AM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8BC09-A18D-F524-D3FB-B71C85ED7DF4}"/>
              </a:ext>
            </a:extLst>
          </p:cNvPr>
          <p:cNvSpPr txBox="1"/>
          <p:nvPr/>
        </p:nvSpPr>
        <p:spPr>
          <a:xfrm>
            <a:off x="729629" y="1496936"/>
            <a:ext cx="6185338" cy="1874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1200"/>
            </a:pPr>
            <a:r>
              <a:rPr lang="hy-AM" sz="1400" dirty="0">
                <a:solidFill>
                  <a:schemeClr val="accent6">
                    <a:lumMod val="75000"/>
                  </a:schemeClr>
                </a:solidFill>
              </a:rPr>
              <a:t>Հարգելի Պրն. Մինասյան</a:t>
            </a:r>
          </a:p>
          <a:p>
            <a:pPr lvl="0">
              <a:lnSpc>
                <a:spcPct val="115000"/>
              </a:lnSpc>
              <a:buSzPts val="1200"/>
            </a:pPr>
            <a:r>
              <a:rPr lang="hy-AM" sz="1400" dirty="0">
                <a:solidFill>
                  <a:schemeClr val="accent6">
                    <a:lumMod val="75000"/>
                  </a:schemeClr>
                </a:solidFill>
              </a:rPr>
              <a:t>Հարգելի «Այբբեն» ընկերության թիմ</a:t>
            </a:r>
          </a:p>
          <a:p>
            <a:pPr lvl="0">
              <a:lnSpc>
                <a:spcPct val="115000"/>
              </a:lnSpc>
              <a:buSzPts val="1200"/>
            </a:pPr>
            <a:r>
              <a:rPr lang="hy-AM" sz="1400" dirty="0">
                <a:solidFill>
                  <a:schemeClr val="accent6">
                    <a:lumMod val="75000"/>
                  </a:schemeClr>
                </a:solidFill>
              </a:rPr>
              <a:t>Հարգելի ԱՅԲԲԵՆ մրցույթի հանձնաժողովի անդամներ</a:t>
            </a:r>
          </a:p>
          <a:p>
            <a:pPr lvl="0">
              <a:lnSpc>
                <a:spcPct val="115000"/>
              </a:lnSpc>
              <a:buSzPts val="1200"/>
            </a:pPr>
            <a:r>
              <a:rPr lang="hy-AM" sz="1400" dirty="0">
                <a:solidFill>
                  <a:schemeClr val="accent6">
                    <a:lumMod val="75000"/>
                  </a:schemeClr>
                </a:solidFill>
              </a:rPr>
              <a:t>Հուսով եմ՝ լավ եք,</a:t>
            </a:r>
          </a:p>
          <a:p>
            <a:pPr lvl="0">
              <a:lnSpc>
                <a:spcPct val="115000"/>
              </a:lnSpc>
              <a:buSzPts val="1200"/>
            </a:pPr>
            <a:r>
              <a:rPr lang="hy-AM" sz="1400" dirty="0">
                <a:solidFill>
                  <a:schemeClr val="accent6">
                    <a:lumMod val="75000"/>
                  </a:schemeClr>
                </a:solidFill>
              </a:rPr>
              <a:t>Շնորհակալ եմ նամակի համար</a:t>
            </a:r>
          </a:p>
          <a:p>
            <a:pPr lvl="0">
              <a:lnSpc>
                <a:spcPct val="115000"/>
              </a:lnSpc>
              <a:buSzPts val="1200"/>
            </a:pPr>
            <a:endParaRPr lang="hy-AM" sz="1400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ct val="115000"/>
              </a:lnSpc>
              <a:buSzPts val="1200"/>
            </a:pPr>
            <a:endParaRPr lang="en-AM" sz="16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F3574-1E27-F035-456B-98D224DF1893}"/>
              </a:ext>
            </a:extLst>
          </p:cNvPr>
          <p:cNvSpPr txBox="1"/>
          <p:nvPr/>
        </p:nvSpPr>
        <p:spPr>
          <a:xfrm>
            <a:off x="729629" y="4017254"/>
            <a:ext cx="6185338" cy="1565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1200"/>
            </a:pPr>
            <a:r>
              <a:rPr lang="hy-AM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Կսպասեմ ձեր պատասխանին</a:t>
            </a:r>
            <a:endParaRPr lang="en-AM" sz="14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hy-AM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Եթե որևէ հարց ունեք, պատրաստ եմ քննարկել</a:t>
            </a:r>
            <a:endParaRPr lang="en-AM" sz="14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hy-AM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Շնորհակալություն</a:t>
            </a:r>
            <a:endParaRPr lang="en-AM" sz="14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hy-AM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Կանխավ շնորհակալ եմ</a:t>
            </a:r>
            <a:endParaRPr lang="en-AM" sz="14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hy-AM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Հարգանքներով՝ </a:t>
            </a:r>
          </a:p>
          <a:p>
            <a:pPr lvl="0">
              <a:lnSpc>
                <a:spcPct val="115000"/>
              </a:lnSpc>
              <a:buSzPts val="1200"/>
            </a:pPr>
            <a:r>
              <a:rPr lang="hy-AM" sz="1400" dirty="0">
                <a:solidFill>
                  <a:schemeClr val="accent1">
                    <a:lumMod val="75000"/>
                  </a:schemeClr>
                </a:solidFill>
              </a:rPr>
              <a:t>Ա</a:t>
            </a:r>
            <a:r>
              <a:rPr lang="hy-AM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նուն, Ազգանուն</a:t>
            </a:r>
            <a:endParaRPr lang="en-AM" sz="14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F5228D91-0298-B00A-C1B2-2BAF5F98ED1C}"/>
              </a:ext>
            </a:extLst>
          </p:cNvPr>
          <p:cNvSpPr/>
          <p:nvPr/>
        </p:nvSpPr>
        <p:spPr>
          <a:xfrm>
            <a:off x="9070427" y="1496936"/>
            <a:ext cx="2938479" cy="806966"/>
          </a:xfrm>
          <a:prstGeom prst="borderCallout1">
            <a:avLst>
              <a:gd name="adj1" fmla="val 18750"/>
              <a:gd name="adj2" fmla="val -8333"/>
              <a:gd name="adj3" fmla="val -13273"/>
              <a:gd name="adj4" fmla="val -370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sz="1400" dirty="0"/>
              <a:t>Նամակի վերնագիր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1400" dirty="0"/>
              <a:t>Կարճ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1400" dirty="0"/>
              <a:t>Բովանդակությանը վերաբերող</a:t>
            </a:r>
            <a:endParaRPr lang="en-AM" sz="1400" dirty="0"/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22A88391-9AD5-EB28-0F52-7802A4790E30}"/>
              </a:ext>
            </a:extLst>
          </p:cNvPr>
          <p:cNvSpPr/>
          <p:nvPr/>
        </p:nvSpPr>
        <p:spPr>
          <a:xfrm>
            <a:off x="9070428" y="2622033"/>
            <a:ext cx="2938480" cy="1395221"/>
          </a:xfrm>
          <a:prstGeom prst="borderCallout1">
            <a:avLst>
              <a:gd name="adj1" fmla="val 18750"/>
              <a:gd name="adj2" fmla="val -8333"/>
              <a:gd name="adj3" fmla="val -9081"/>
              <a:gd name="adj4" fmla="val -367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sz="1400" dirty="0"/>
              <a:t>Ողջույն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1400" dirty="0"/>
              <a:t>Հարգալից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1400" dirty="0"/>
              <a:t>Հասցեատիրոջ անունը պարունակող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1400" dirty="0"/>
              <a:t>Անդրադարձ նամակին, եթե սա պատասխան նամակ է</a:t>
            </a:r>
            <a:endParaRPr lang="en-AM" sz="1400" dirty="0"/>
          </a:p>
        </p:txBody>
      </p:sp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3B695F9E-0D24-E416-AF5F-3F30C8E364C4}"/>
              </a:ext>
            </a:extLst>
          </p:cNvPr>
          <p:cNvSpPr/>
          <p:nvPr/>
        </p:nvSpPr>
        <p:spPr>
          <a:xfrm>
            <a:off x="9070428" y="4554099"/>
            <a:ext cx="2938480" cy="1395221"/>
          </a:xfrm>
          <a:prstGeom prst="borderCallout1">
            <a:avLst>
              <a:gd name="adj1" fmla="val 18750"/>
              <a:gd name="adj2" fmla="val -8333"/>
              <a:gd name="adj3" fmla="val -5427"/>
              <a:gd name="adj4" fmla="val -351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sz="1400" dirty="0"/>
              <a:t>Ավարտ, հրաժեշտ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1400" dirty="0"/>
              <a:t>Հարգալից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1400" dirty="0"/>
              <a:t>Կապի հաստատման ակնկալիքով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1400" dirty="0"/>
              <a:t>Ուղարկողի անուն, ազգանունով</a:t>
            </a:r>
            <a:endParaRPr lang="en-AM" sz="1400" dirty="0"/>
          </a:p>
        </p:txBody>
      </p:sp>
    </p:spTree>
    <p:extLst>
      <p:ext uri="{BB962C8B-B14F-4D97-AF65-F5344CB8AC3E}">
        <p14:creationId xmlns:p14="http://schemas.microsoft.com/office/powerpoint/2010/main" val="12502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B243B-BE5D-4D69-BE18-3D76E4297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36" y="334996"/>
            <a:ext cx="10285949" cy="6188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1A5282-42B6-F17F-C37B-4F3F79D1BF6D}"/>
              </a:ext>
            </a:extLst>
          </p:cNvPr>
          <p:cNvSpPr txBox="1"/>
          <p:nvPr/>
        </p:nvSpPr>
        <p:spPr>
          <a:xfrm>
            <a:off x="1292775" y="1071409"/>
            <a:ext cx="3328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400" dirty="0">
                <a:solidFill>
                  <a:schemeClr val="accent1">
                    <a:lumMod val="75000"/>
                  </a:schemeClr>
                </a:solidFill>
              </a:rPr>
              <a:t>Քննությունների մասնակիցների ցանկ</a:t>
            </a:r>
            <a:endParaRPr lang="en-AM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20047-FB4E-71A6-F474-C200732492EE}"/>
              </a:ext>
            </a:extLst>
          </p:cNvPr>
          <p:cNvSpPr txBox="1"/>
          <p:nvPr/>
        </p:nvSpPr>
        <p:spPr>
          <a:xfrm>
            <a:off x="587738" y="1627320"/>
            <a:ext cx="11604262" cy="3252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1200"/>
            </a:pPr>
            <a:r>
              <a:rPr lang="hy-AM" dirty="0">
                <a:effectLst/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Հարգելի պրն. Մարտիրոսյան</a:t>
            </a:r>
          </a:p>
          <a:p>
            <a:pPr lvl="0">
              <a:lnSpc>
                <a:spcPct val="115000"/>
              </a:lnSpc>
              <a:buSzPts val="1200"/>
            </a:pPr>
            <a:r>
              <a:rPr lang="hy-AM" dirty="0"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Հուսով եմ՝ լավ եք,</a:t>
            </a:r>
          </a:p>
          <a:p>
            <a:pPr lvl="0">
              <a:lnSpc>
                <a:spcPct val="115000"/>
              </a:lnSpc>
              <a:buSzPts val="1200"/>
            </a:pPr>
            <a:endParaRPr lang="hy-AM" dirty="0">
              <a:effectLst/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hy-AM" dirty="0"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Գրում եմ ձեզ տարվա ավարտական քննությունների հարցով։ Ցանկանում եմ ճշտել քննություն հանձնողների քանակը՝ քննությունների նախնական ժամանակացույցը կազմելու համար։ </a:t>
            </a:r>
          </a:p>
          <a:p>
            <a:pPr lvl="0">
              <a:lnSpc>
                <a:spcPct val="115000"/>
              </a:lnSpc>
              <a:buSzPts val="1200"/>
            </a:pPr>
            <a:r>
              <a:rPr lang="hy-AM" dirty="0"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Շնորհակալ կլինեմ նաև, եթե կցեք քննության մասնակիցների ցանկը։</a:t>
            </a:r>
          </a:p>
          <a:p>
            <a:pPr lvl="0">
              <a:lnSpc>
                <a:spcPct val="115000"/>
              </a:lnSpc>
              <a:buSzPts val="1200"/>
            </a:pPr>
            <a:r>
              <a:rPr lang="hy-AM" dirty="0"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Կանխավ շնորհակալ եմ։</a:t>
            </a:r>
          </a:p>
          <a:p>
            <a:pPr lvl="0">
              <a:lnSpc>
                <a:spcPct val="115000"/>
              </a:lnSpc>
              <a:buSzPts val="1200"/>
            </a:pPr>
            <a:endParaRPr lang="hy-AM" dirty="0"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hy-AM" dirty="0"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Հարգանքով՝ </a:t>
            </a:r>
          </a:p>
          <a:p>
            <a:pPr lvl="0">
              <a:lnSpc>
                <a:spcPct val="115000"/>
              </a:lnSpc>
              <a:buSzPts val="1200"/>
            </a:pPr>
            <a:r>
              <a:rPr lang="hy-AM" dirty="0"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Կ. Անտոնյան</a:t>
            </a:r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064E0629-6961-32E3-FCD2-FC6C9B973CFA}"/>
              </a:ext>
            </a:extLst>
          </p:cNvPr>
          <p:cNvSpPr/>
          <p:nvPr/>
        </p:nvSpPr>
        <p:spPr>
          <a:xfrm>
            <a:off x="6720840" y="3838975"/>
            <a:ext cx="5364480" cy="2981242"/>
          </a:xfrm>
          <a:prstGeom prst="borderCallout1">
            <a:avLst>
              <a:gd name="adj1" fmla="val 18750"/>
              <a:gd name="adj2" fmla="val -8333"/>
              <a:gd name="adj3" fmla="val 735"/>
              <a:gd name="adj4" fmla="val -316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hy-AM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Նավանկի բովանդակությունը համապատասպանում է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hy-AM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կետերի՝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hy-AM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ո՞վ է գրում, </a:t>
            </a:r>
            <a:endParaRPr lang="en-AM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hy-AM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ի՞նչ է ցանկանում, </a:t>
            </a:r>
            <a:endParaRPr lang="en-AM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hy-AM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ինչո՞վ կարող է օգնել նամակի հասցեատերը, </a:t>
            </a:r>
            <a:endParaRPr lang="en-AM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hy-AM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ինչո՞ւ նա պետք է օգնի, </a:t>
            </a:r>
            <a:endParaRPr lang="en-AM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hy-AM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որո՞նք են հաջորդ քայլերը:</a:t>
            </a:r>
            <a:endParaRPr lang="en-AM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y-AM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Նախադասությունների քանակը՝ 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hy-AM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(+2)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189545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B243B-BE5D-4D69-BE18-3D76E4297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36" y="334996"/>
            <a:ext cx="10285949" cy="6188008"/>
          </a:xfrm>
          <a:prstGeom prst="rect">
            <a:avLst/>
          </a:prstGeom>
        </p:spPr>
      </p:pic>
      <p:pic>
        <p:nvPicPr>
          <p:cNvPr id="6146" name="Picture 2" descr="Armenian Keyboard - Apps on Google Play">
            <a:extLst>
              <a:ext uri="{FF2B5EF4-FFF2-40B4-BE49-F238E27FC236}">
                <a16:creationId xmlns:a16="http://schemas.microsoft.com/office/drawing/2014/main" id="{87EC6DE5-614F-F1E2-03F5-32B5436D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7" y="2167652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mojis help students accept online feedback - Education Matters Magazine">
            <a:extLst>
              <a:ext uri="{FF2B5EF4-FFF2-40B4-BE49-F238E27FC236}">
                <a16:creationId xmlns:a16="http://schemas.microsoft.com/office/drawing/2014/main" id="{9FEA3EA5-6429-73C8-123D-B78D5657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33" y="2843673"/>
            <a:ext cx="3815080" cy="25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6FD232-CE45-98A4-A7D4-8385562DBC24}"/>
              </a:ext>
            </a:extLst>
          </p:cNvPr>
          <p:cNvSpPr txBox="1"/>
          <p:nvPr/>
        </p:nvSpPr>
        <p:spPr>
          <a:xfrm>
            <a:off x="4088609" y="1796534"/>
            <a:ext cx="404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>
                <a:solidFill>
                  <a:schemeClr val="accent1">
                    <a:lumMod val="75000"/>
                  </a:schemeClr>
                </a:solidFill>
              </a:rPr>
              <a:t>Պաշտոնական նամականերում չեն կիրառվում e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moji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hy-AM" dirty="0">
                <a:solidFill>
                  <a:schemeClr val="accent1">
                    <a:lumMod val="75000"/>
                  </a:schemeClr>
                </a:solidFill>
              </a:rPr>
              <a:t>ներ</a:t>
            </a:r>
            <a:endParaRPr lang="en-AM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4867F-0033-0F2B-5817-F0C26181186E}"/>
              </a:ext>
            </a:extLst>
          </p:cNvPr>
          <p:cNvSpPr txBox="1"/>
          <p:nvPr/>
        </p:nvSpPr>
        <p:spPr>
          <a:xfrm>
            <a:off x="8551734" y="2843673"/>
            <a:ext cx="3408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y-AM" dirty="0"/>
          </a:p>
          <a:p>
            <a:r>
              <a:rPr lang="hy-AM" i="1" dirty="0">
                <a:solidFill>
                  <a:schemeClr val="accent2">
                    <a:lumMod val="75000"/>
                  </a:schemeClr>
                </a:solidFill>
              </a:rPr>
              <a:t>Մի հատ բան եմ ուզում խնդրեմ, Ռուբենը ուզում ա ինքն էլ գա մեր հետ։ </a:t>
            </a:r>
          </a:p>
          <a:p>
            <a:endParaRPr lang="hy-AM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y-AM" i="1" dirty="0">
                <a:solidFill>
                  <a:schemeClr val="accent2">
                    <a:lumMod val="75000"/>
                  </a:schemeClr>
                </a:solidFill>
              </a:rPr>
              <a:t>Մերսի </a:t>
            </a:r>
            <a:endParaRPr lang="en-AM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A42C4-C1F6-825A-7CD4-39B53A5FB30A}"/>
              </a:ext>
            </a:extLst>
          </p:cNvPr>
          <p:cNvSpPr txBox="1"/>
          <p:nvPr/>
        </p:nvSpPr>
        <p:spPr>
          <a:xfrm>
            <a:off x="8457181" y="1825733"/>
            <a:ext cx="3734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>
                <a:solidFill>
                  <a:schemeClr val="accent1">
                    <a:lumMod val="75000"/>
                  </a:schemeClr>
                </a:solidFill>
              </a:rPr>
              <a:t>Պաշտոնական նամականերում չեն կիրառվում առօրյա-խոսակցական բառեր </a:t>
            </a:r>
            <a:endParaRPr lang="en-AM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E03976-8486-1B50-335A-185BC290BA1D}"/>
              </a:ext>
            </a:extLst>
          </p:cNvPr>
          <p:cNvCxnSpPr>
            <a:cxnSpLocks/>
          </p:cNvCxnSpPr>
          <p:nvPr/>
        </p:nvCxnSpPr>
        <p:spPr>
          <a:xfrm>
            <a:off x="4272492" y="2843673"/>
            <a:ext cx="3605643" cy="253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7264F5-FCED-D65D-5410-E02ADC85E663}"/>
              </a:ext>
            </a:extLst>
          </p:cNvPr>
          <p:cNvCxnSpPr>
            <a:cxnSpLocks/>
          </p:cNvCxnSpPr>
          <p:nvPr/>
        </p:nvCxnSpPr>
        <p:spPr>
          <a:xfrm flipV="1">
            <a:off x="4272492" y="2813193"/>
            <a:ext cx="3505884" cy="2562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20F9E1-D06F-77A8-97E7-0B5F60E68376}"/>
              </a:ext>
            </a:extLst>
          </p:cNvPr>
          <p:cNvCxnSpPr>
            <a:cxnSpLocks/>
          </p:cNvCxnSpPr>
          <p:nvPr/>
        </p:nvCxnSpPr>
        <p:spPr>
          <a:xfrm>
            <a:off x="9048204" y="3069042"/>
            <a:ext cx="1986223" cy="14558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FA01A7-6182-BDF9-794C-2C5D7B12765A}"/>
              </a:ext>
            </a:extLst>
          </p:cNvPr>
          <p:cNvCxnSpPr>
            <a:cxnSpLocks/>
          </p:cNvCxnSpPr>
          <p:nvPr/>
        </p:nvCxnSpPr>
        <p:spPr>
          <a:xfrm flipV="1">
            <a:off x="9013968" y="3069042"/>
            <a:ext cx="2125178" cy="15213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45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{38D00AA2-0CC0-A24C-B61A-7B41712407B2}tf10001070</Template>
  <TotalTime>1391</TotalTime>
  <Words>1070</Words>
  <Application>Microsoft Macintosh PowerPoint</Application>
  <PresentationFormat>Widescreen</PresentationFormat>
  <Paragraphs>188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Apple Color Emoji</vt:lpstr>
      <vt:lpstr>Arial</vt:lpstr>
      <vt:lpstr>Bookman Old Style</vt:lpstr>
      <vt:lpstr>Calibri</vt:lpstr>
      <vt:lpstr>Century Gothic</vt:lpstr>
      <vt:lpstr>Rockwell Extra Bold</vt:lpstr>
      <vt:lpstr>Times New Roman</vt:lpstr>
      <vt:lpstr>Wingdings</vt:lpstr>
      <vt:lpstr>Wood Type</vt:lpstr>
      <vt:lpstr>Հաղորդակցման հմտություններ </vt:lpstr>
      <vt:lpstr>Արդյունավետ գրավոր հաղորդակցման հատկանիշներ</vt:lpstr>
      <vt:lpstr>PowerPoint Presentation</vt:lpstr>
      <vt:lpstr>Խոսող նկար</vt:lpstr>
      <vt:lpstr>PowerPoint Presentation</vt:lpstr>
      <vt:lpstr>Գործարար նամակներ</vt:lpstr>
      <vt:lpstr>PowerPoint Presentation</vt:lpstr>
      <vt:lpstr>PowerPoint Presentation</vt:lpstr>
      <vt:lpstr>PowerPoint Presentation</vt:lpstr>
      <vt:lpstr>Գտիր սխալը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Մինչ հաջորդ հանդիպում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Հաղորդակցման հմտություններ </dc:title>
  <dc:creator>inespoghosyan@gmail.com</dc:creator>
  <cp:lastModifiedBy>inespoghosyan@gmail.com</cp:lastModifiedBy>
  <cp:revision>24</cp:revision>
  <dcterms:created xsi:type="dcterms:W3CDTF">2025-10-18T16:46:12Z</dcterms:created>
  <dcterms:modified xsi:type="dcterms:W3CDTF">2025-12-22T15:42:06Z</dcterms:modified>
</cp:coreProperties>
</file>